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17.png" ContentType="image/png"/>
  <Override PartName="/ppt/media/image16.png" ContentType="image/png"/>
  <Override PartName="/ppt/media/image15.jpeg" ContentType="image/jpe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119983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body"/>
          </p:nvPr>
        </p:nvSpPr>
        <p:spPr>
          <a:xfrm>
            <a:off x="1044000" y="5096520"/>
            <a:ext cx="5471640" cy="4487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Open Sans"/>
              </a:rPr>
              <a:t>Click to edit the notes format</a:t>
            </a:r>
            <a:endParaRPr b="0" lang="en-US" sz="2000" spc="-1" strike="noStrike">
              <a:latin typeface="Open Sans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hdr"/>
          </p:nvPr>
        </p:nvSpPr>
        <p:spPr>
          <a:xfrm>
            <a:off x="360000" y="360000"/>
            <a:ext cx="2968200" cy="498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dbf5f9"/>
                </a:solidFill>
                <a:latin typeface="Source Sans Pro"/>
              </a:rPr>
              <a:t>&lt;header&gt;</a:t>
            </a:r>
            <a:endParaRPr b="0" lang="en-US" sz="1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dt"/>
          </p:nvPr>
        </p:nvSpPr>
        <p:spPr>
          <a:xfrm>
            <a:off x="4231440" y="360000"/>
            <a:ext cx="2968200" cy="498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dbf5f9"/>
                </a:solidFill>
                <a:latin typeface="Source Sans Pro"/>
              </a:rPr>
              <a:t>&lt;date/time&gt;</a:t>
            </a:r>
            <a:endParaRPr b="0" lang="en-US" sz="1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ftr"/>
          </p:nvPr>
        </p:nvSpPr>
        <p:spPr>
          <a:xfrm>
            <a:off x="360000" y="9833400"/>
            <a:ext cx="2968200" cy="498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dbf5f9"/>
                </a:solidFill>
                <a:latin typeface="Source Sans Pro"/>
              </a:rPr>
              <a:t>&lt;footer&gt;</a:t>
            </a:r>
            <a:endParaRPr b="0" lang="en-US" sz="1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sldNum"/>
          </p:nvPr>
        </p:nvSpPr>
        <p:spPr>
          <a:xfrm>
            <a:off x="4231440" y="9833400"/>
            <a:ext cx="2968200" cy="498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D29C740-C2C6-4985-BB65-E889345D33F8}" type="slidenum">
              <a:rPr b="0" lang="en-US" sz="1400" spc="-1" strike="noStrike">
                <a:solidFill>
                  <a:srgbClr val="dbf5f9"/>
                </a:solidFill>
                <a:latin typeface="Source Sans Pro"/>
              </a:rPr>
              <a:t>&lt;number&gt;</a:t>
            </a:fld>
            <a:endParaRPr b="0" lang="en-US" sz="1400" spc="-1" strike="noStrike">
              <a:solidFill>
                <a:srgbClr val="dbf5f9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body"/>
          </p:nvPr>
        </p:nvSpPr>
        <p:spPr>
          <a:xfrm>
            <a:off x="374760" y="5480640"/>
            <a:ext cx="6825240" cy="4851360"/>
          </a:xfrm>
          <a:prstGeom prst="rect">
            <a:avLst/>
          </a:prstGeom>
        </p:spPr>
        <p:txBody>
          <a:bodyPr lIns="0" rIns="0" tIns="0" bIns="0"/>
          <a:p>
            <a:r>
              <a:rPr b="0" i="1" lang="en-US" sz="1800" spc="-1" strike="noStrike">
                <a:latin typeface="Open Sans"/>
              </a:rPr>
              <a:t>“</a:t>
            </a:r>
            <a:r>
              <a:rPr b="0" i="1" lang="en-US" sz="1800" spc="-1" strike="noStrike">
                <a:latin typeface="Open Sans"/>
              </a:rPr>
              <a:t>La ingeniería de eq de fases comprende la aplicación del conocimiento fenomenológico del comportamiento de sistemas homogéneos y multifásicos, y su predicción mediante herramientas termodinámicas, con la finalidad de contribuir al desarrollo de procesos químicos. El diseño del equilibrio de fases es un nexo entre los requerimiento de un dado proceso y las actividades académicas de medición y modelado de datos experimentales.</a:t>
            </a:r>
            <a:endParaRPr b="0" lang="en-US" sz="1800" spc="-1" strike="noStrike">
              <a:latin typeface="Open Sans"/>
            </a:endParaRPr>
          </a:p>
          <a:p>
            <a:r>
              <a:rPr b="0" i="1" lang="en-US" sz="1800" spc="-1" strike="noStrike">
                <a:latin typeface="Open Sans"/>
              </a:rPr>
              <a:t>[…] Esta disponibilidad (de simuladores computacionales) hace necesario estudiarla, con la finalidad de alcanzar un uso más fehaciente y efectivo de éstos, a través del desarrollo de criterios generales que faciliten la comprensión del potencial y limitaciones del proceso químico.”</a:t>
            </a:r>
            <a:endParaRPr b="0" lang="en-US" sz="1800" spc="-1" strike="noStrike">
              <a:latin typeface="Open Sans"/>
            </a:endParaRPr>
          </a:p>
          <a:p>
            <a:r>
              <a:rPr b="0" lang="en-US" sz="1800" spc="-1" strike="noStrike">
                <a:latin typeface="Open Sans"/>
              </a:rPr>
              <a:t>Pereda, tesis doctoral, PLAPIQUI/UNS </a:t>
            </a:r>
            <a:r>
              <a:rPr b="1" lang="en-US" sz="1800" spc="-1" strike="noStrike">
                <a:latin typeface="Open Sans"/>
              </a:rPr>
              <a:t>2003</a:t>
            </a:r>
            <a:r>
              <a:rPr b="0" lang="en-US" sz="1800" spc="-1" strike="noStrike">
                <a:latin typeface="Open Sans"/>
              </a:rPr>
              <a:t>, pp 4.1.</a:t>
            </a:r>
            <a:endParaRPr b="0" lang="en-US" sz="1800" spc="-1" strike="noStrike">
              <a:latin typeface="Open Sans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body"/>
          </p:nvPr>
        </p:nvSpPr>
        <p:spPr>
          <a:xfrm>
            <a:off x="1044000" y="5096520"/>
            <a:ext cx="5471640" cy="4487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Ability concerns contact</a:t>
            </a:r>
            <a:endParaRPr b="0" lang="en-US" sz="2400" spc="-1" strike="noStrike">
              <a:latin typeface="Open Sans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Assisting with needs</a:t>
            </a:r>
            <a:endParaRPr b="0" lang="en-US" sz="2400" spc="-1" strike="noStrike">
              <a:latin typeface="Open Sans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Breaks</a:t>
            </a:r>
            <a:endParaRPr b="0" lang="en-US" sz="2400" spc="-1" strike="noStrike">
              <a:latin typeface="Open Sans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“</a:t>
            </a:r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Can everyone see [me/ the board/ the screen/ the main point of focus]?”</a:t>
            </a:r>
            <a:endParaRPr b="0" lang="en-US" sz="2400" spc="-1" strike="noStrike">
              <a:latin typeface="Open Sans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“</a:t>
            </a:r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Can everyone hear me at this volume? Am I speaking at a good pace?”</a:t>
            </a:r>
            <a:endParaRPr b="0" lang="en-US" sz="2400" spc="-1" strike="noStrike">
              <a:latin typeface="Open Sans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New words/phrases</a:t>
            </a:r>
            <a:endParaRPr b="0" lang="en-US" sz="2400" spc="-1" strike="noStrike">
              <a:latin typeface="Open Sans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6096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232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232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6096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5990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99040" y="30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26096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232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9232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26096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5990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99040" y="30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26096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79232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79232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26096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5990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99040" y="30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26096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7923240" y="182880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79232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426096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599040" y="4646880"/>
            <a:ext cx="348732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99040" y="30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9904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148800" y="464688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51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99040" y="4646880"/>
            <a:ext cx="10830960" cy="2573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56304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&lt;date/time&gt;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66560" y="68871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&lt;footer&gt;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56620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E137FFA3-8DFC-48C1-9494-BB2D3828B6A2}" type="slidenum"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&lt;number&gt;</a:t>
            </a:fld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48640" y="301320"/>
            <a:ext cx="10798560" cy="44535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Click to edit the title text format</a:t>
            </a:r>
            <a:endParaRPr b="0" lang="en-US" sz="8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52960" y="5216400"/>
            <a:ext cx="10789920" cy="1550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Click to edit the outline text format</a:t>
            </a:r>
            <a:endParaRPr b="0" lang="en-US" sz="2800" spc="-1" strike="noStrike">
              <a:solidFill>
                <a:srgbClr val="dbf5f9"/>
              </a:solidFill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dbf5f9"/>
                </a:solidFill>
                <a:latin typeface="Source Sans Pro"/>
              </a:rPr>
              <a:t>Second Outline Level</a:t>
            </a:r>
            <a:endParaRPr b="0" lang="en-US" sz="2200" spc="-1" strike="noStrike">
              <a:solidFill>
                <a:srgbClr val="dbf5f9"/>
              </a:solidFill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Third Outline Level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Fourth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Fifth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Sixth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Seventh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Click to edit the title text format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Click to edit the outline text format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Second Outline Level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Third Outline Level</a:t>
            </a:r>
            <a:endParaRPr b="0" lang="en-US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Source Sans Pro"/>
              </a:rPr>
              <a:t>Fourth Outline Level</a:t>
            </a:r>
            <a:endParaRPr b="0" lang="en-US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Fifth Outline Level</a:t>
            </a:r>
            <a:endParaRPr b="0" lang="en-US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Sixth Outline Level</a:t>
            </a:r>
            <a:endParaRPr b="0" lang="en-US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Seventh Outline Level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59904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&lt;date/time&gt;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102560" y="68871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0220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5659619A-6B18-4CD5-82C9-CFD8CA7004DB}" type="slidenum"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6000" spc="-1" strike="noStrike">
                <a:solidFill>
                  <a:srgbClr val="04617b"/>
                </a:solidFill>
                <a:latin typeface="Source Sans Pro Light"/>
              </a:rPr>
              <a:t>Click to edit the title text format</a:t>
            </a:r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12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Click to edit the outline text format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Second Outline Level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Third Outline Level</a:t>
            </a:r>
            <a:endParaRPr b="0" lang="en-US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Source Sans Pro"/>
              </a:rPr>
              <a:t>Fourth Outline Level</a:t>
            </a:r>
            <a:endParaRPr b="0" lang="en-US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Fifth Outline Level</a:t>
            </a:r>
            <a:endParaRPr b="0" lang="en-US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Sixth Outline Level</a:t>
            </a:r>
            <a:endParaRPr b="0" lang="en-US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Seventh Outline Level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599040" y="68277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&lt;date/time&gt;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102560" y="68277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9188640" y="6827760"/>
            <a:ext cx="22536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8D29224F-1C61-4E47-9D46-1B7E754A5BB3}" type="slidenum"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Click to edit the title text format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Pulse para editar el formato de esquema del texto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Segundo nivel del esquema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Tercer nivel del esquema</a:t>
            </a:r>
            <a:endParaRPr b="0" lang="en-US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Source Sans Pro"/>
              </a:rPr>
              <a:t>Cuarto nivel del esquema</a:t>
            </a:r>
            <a:endParaRPr b="0" lang="en-US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Quinto nivel del esquema</a:t>
            </a:r>
            <a:endParaRPr b="0" lang="en-US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Sexto nivel del esquema</a:t>
            </a:r>
            <a:endParaRPr b="0" lang="en-US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Séptimo nivel del esquema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/>
          </p:nvPr>
        </p:nvSpPr>
        <p:spPr>
          <a:xfrm>
            <a:off x="59904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&lt;date/time&gt;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ftr"/>
          </p:nvPr>
        </p:nvSpPr>
        <p:spPr>
          <a:xfrm>
            <a:off x="4102560" y="68871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sldNum"/>
          </p:nvPr>
        </p:nvSpPr>
        <p:spPr>
          <a:xfrm>
            <a:off x="860220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7C712818-4885-47ED-98C6-8B98827C697B}" type="slidenum"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://www.battleforthenet.com/" TargetMode="Externa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4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4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548640" y="301320"/>
            <a:ext cx="10798560" cy="4453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Cypurr Sessions</a:t>
            </a:r>
            <a:endParaRPr b="0" lang="en-US" sz="8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914400" y="5124960"/>
            <a:ext cx="10789920" cy="1550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The Holiday #CryptoParty Extravaganza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December 10</a:t>
            </a:r>
            <a:r>
              <a:rPr b="1" lang="en-US" sz="3600" spc="-1" strike="noStrike" baseline="101000">
                <a:solidFill>
                  <a:srgbClr val="dbf5f9"/>
                </a:solidFill>
                <a:latin typeface="Source Sans Pro"/>
              </a:rPr>
              <a:t>th</a:t>
            </a:r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, 2017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7040880" y="0"/>
            <a:ext cx="4004280" cy="4206240"/>
          </a:xfrm>
          <a:prstGeom prst="rect">
            <a:avLst/>
          </a:prstGeom>
          <a:ln>
            <a:noFill/>
          </a:ln>
        </p:spPr>
      </p:pic>
      <p:pic>
        <p:nvPicPr>
          <p:cNvPr id="172" name="" descr=""/>
          <p:cNvPicPr/>
          <p:nvPr/>
        </p:nvPicPr>
        <p:blipFill>
          <a:blip r:embed="rId2"/>
          <a:stretch/>
        </p:blipFill>
        <p:spPr>
          <a:xfrm>
            <a:off x="8022240" y="822960"/>
            <a:ext cx="2219040" cy="221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The Threat?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ISP have more control over distribution of content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Censorship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Higher Prices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Pay to Play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“</a:t>
            </a:r>
            <a:r>
              <a:rPr b="0" lang="en-US" sz="3200" spc="-1" strike="noStrike">
                <a:latin typeface="Source Sans Pro"/>
              </a:rPr>
              <a:t>...the rules prohibit Internet providers from blocking, throttling, and paid prioritization—"fast lanes" for sites that pay, and slow lanes for everyone else.”</a:t>
            </a:r>
            <a:endParaRPr b="0" lang="en-US" sz="3200" spc="-1" strike="noStrike">
              <a:latin typeface="Source Sans Pro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5845680" y="1733040"/>
            <a:ext cx="5767200" cy="384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What To Do?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Check out </a:t>
            </a:r>
            <a:r>
              <a:rPr b="0" lang="en-US" sz="3200" spc="-1" strike="noStrike">
                <a:latin typeface="Source Sans Pro"/>
                <a:hlinkClick r:id="rId1"/>
              </a:rPr>
              <a:t>www.battleforthenet.com/</a:t>
            </a:r>
            <a:r>
              <a:rPr b="0" lang="en-US" sz="3200" spc="-1" strike="noStrike">
                <a:latin typeface="Source Sans Pro"/>
              </a:rPr>
              <a:t> for more info!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Comment on FCC.gov!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Teach yourself, teach a friend!</a:t>
            </a:r>
            <a:endParaRPr b="0" lang="en-US" sz="3200" spc="-1" strike="noStrike">
              <a:latin typeface="Source Sans Pro"/>
            </a:endParaRPr>
          </a:p>
        </p:txBody>
      </p:sp>
      <p:sp>
        <p:nvSpPr>
          <p:cNvPr id="197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6327360" y="1737360"/>
            <a:ext cx="5194080" cy="521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731520" y="2327760"/>
            <a:ext cx="10607040" cy="242712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pPr algn="ctr"/>
            <a:r>
              <a:rPr b="0" lang="en-US" sz="9600" spc="-1" strike="noStrike">
                <a:latin typeface="Source Sans Pro"/>
              </a:rPr>
              <a:t>STRETCH BREAK</a:t>
            </a:r>
            <a:endParaRPr b="0" lang="en-US" sz="9600" spc="-1" strike="noStrike">
              <a:latin typeface="Source Sans Pro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Mini Workshops!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731520" y="28346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6000" spc="-1" strike="noStrike">
                <a:latin typeface="Source Sans Pro"/>
              </a:rPr>
              <a:t>5 Crypto Stocking Stuffers</a:t>
            </a:r>
            <a:endParaRPr b="0" lang="en-US" sz="60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6000" spc="-1" strike="noStrike">
                <a:latin typeface="Source Sans Pro"/>
              </a:rPr>
              <a:t>Blue Skies: Securing the Cloud</a:t>
            </a:r>
            <a:endParaRPr b="0" lang="en-US" sz="60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endParaRPr b="0" lang="en-US" sz="6000" spc="-1" strike="noStrike">
              <a:latin typeface="Source Sans Pro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274320" y="98280"/>
            <a:ext cx="11521440" cy="237060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pPr algn="ctr"/>
            <a:r>
              <a:rPr b="0" lang="en-US" sz="7200" spc="-1" strike="noStrike">
                <a:latin typeface="Source Sans Pro"/>
              </a:rPr>
              <a:t>Cybersecurity for the Soul</a:t>
            </a:r>
            <a:endParaRPr b="0" lang="en-US" sz="7200" spc="-1" strike="noStrike">
              <a:latin typeface="Source Sans Pro"/>
            </a:endParaRPr>
          </a:p>
          <a:p>
            <a:pPr algn="ctr"/>
            <a:r>
              <a:rPr b="0" lang="en-US" sz="4800" spc="-1" strike="noStrike">
                <a:latin typeface="Source Sans Pro"/>
              </a:rPr>
              <a:t>(for the Holidays and Beyond!)</a:t>
            </a:r>
            <a:endParaRPr b="0" lang="en-US" sz="4800" spc="-1" strike="noStrike">
              <a:latin typeface="Source Sans Pro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>
            <a:off x="4572000" y="2259000"/>
            <a:ext cx="3108960" cy="5163840"/>
          </a:xfrm>
          <a:prstGeom prst="rect">
            <a:avLst/>
          </a:prstGeom>
          <a:ln>
            <a:noFill/>
          </a:ln>
        </p:spPr>
      </p:pic>
      <p:sp>
        <p:nvSpPr>
          <p:cNvPr id="204" name="CustomShape 2"/>
          <p:cNvSpPr/>
          <p:nvPr/>
        </p:nvSpPr>
        <p:spPr>
          <a:xfrm>
            <a:off x="5212080" y="4114800"/>
            <a:ext cx="2468880" cy="1737360"/>
          </a:xfrm>
          <a:prstGeom prst="rect">
            <a:avLst/>
          </a:prstGeom>
          <a:solidFill>
            <a:srgbClr val="cfe7f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TextShape 3"/>
          <p:cNvSpPr txBox="1"/>
          <p:nvPr/>
        </p:nvSpPr>
        <p:spPr>
          <a:xfrm>
            <a:off x="5182560" y="4086720"/>
            <a:ext cx="3229920" cy="112536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r>
              <a:rPr b="0" lang="en-US" sz="6600" spc="-1" strike="noStrike">
                <a:solidFill>
                  <a:srgbClr val="ce181e"/>
                </a:solidFill>
                <a:latin typeface="Source Sans Pro"/>
              </a:rPr>
              <a:t>Cyber</a:t>
            </a:r>
            <a:endParaRPr b="0" lang="en-US" sz="6600" spc="-1" strike="noStrike">
              <a:solidFill>
                <a:srgbClr val="ce181e"/>
              </a:solidFill>
              <a:latin typeface="Source Sans Pro"/>
            </a:endParaRPr>
          </a:p>
        </p:txBody>
      </p:sp>
      <p:sp>
        <p:nvSpPr>
          <p:cNvPr id="206" name="TextShape 4"/>
          <p:cNvSpPr txBox="1"/>
          <p:nvPr/>
        </p:nvSpPr>
        <p:spPr>
          <a:xfrm>
            <a:off x="5182560" y="5013360"/>
            <a:ext cx="2834640" cy="83880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r>
              <a:rPr b="0" lang="en-US" sz="4800" spc="-1" strike="noStrike">
                <a:solidFill>
                  <a:srgbClr val="ce181e"/>
                </a:solidFill>
                <a:latin typeface="Source Sans Pro"/>
              </a:rPr>
              <a:t>Security</a:t>
            </a:r>
            <a:endParaRPr b="0" lang="en-US" sz="4800" spc="-1" strike="noStrike">
              <a:solidFill>
                <a:srgbClr val="ce181e"/>
              </a:solidFill>
              <a:latin typeface="Source Sans Pro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>
                <p:childTnLst>
                  <p:par>
                    <p:cTn id="37" fill="freeze">
                      <p:stCondLst>
                        <p:cond delay="indefinite"/>
                      </p:stCondLst>
                      <p:childTnLst>
                        <p:par>
                          <p:cTn id="38" fill="freeze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599040" y="30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690480" y="1097280"/>
            <a:ext cx="10830960" cy="5394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What are some infosec changes you wanna make you in your own life for the upcoming year? Think small, what can you do in the first month or two?</a:t>
            </a:r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Are there challenges in reaching your goal? How do you foresee overcoming them?</a:t>
            </a:r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599040" y="30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507600" y="1563480"/>
            <a:ext cx="10830960" cy="5394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Thinking beyond yourself to your community what are some ways you can improve infosec in the first couple months of the new year?</a:t>
            </a:r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Are there challenges in reaching your goal? How do you foresee overcoming them?</a:t>
            </a:r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Thank You and Resources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599040" y="19202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CyPurr Collective on Facebook for Future events!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Sign up to our email list too, we won’t spam ya!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Current Events Resources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BattlefortheNet.com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endParaRPr b="0" lang="en-US" sz="2800" spc="-1" strike="noStrike">
              <a:latin typeface="Source Sans Pro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7315200" y="3291840"/>
            <a:ext cx="4100760" cy="411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Thank You and Resources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599040" y="19202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Further Resources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NYC CryptoParty Meetup/CryptoParty Harlem (Meetup)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HackBlossom (Hackblossom.org)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Tactical Tech Collective- 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Holistic Security</a:t>
            </a:r>
            <a:r>
              <a:rPr b="0" lang="en-US" sz="2400" spc="-1" strike="noStrike">
                <a:latin typeface="Source Sans Pro"/>
              </a:rPr>
              <a:t>,</a:t>
            </a:r>
            <a:r>
              <a:rPr b="0" i="1" lang="en-US" sz="2400" spc="-1" strike="noStrike">
                <a:latin typeface="Source Sans Pro"/>
              </a:rPr>
              <a:t> 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MyShadow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Data Detox</a:t>
            </a:r>
            <a:endParaRPr b="0" lang="en-US" sz="24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EFF- </a:t>
            </a:r>
            <a:r>
              <a:rPr b="0" i="1" lang="en-US" sz="2800" spc="-1" strike="noStrike">
                <a:latin typeface="Source Sans Pro"/>
              </a:rPr>
              <a:t>Surveillance Self Defense (ssd.eff.org)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Freedom of the Press Foundation (Freedom.press)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AnarchoTech Collective- Ridgewood, NYC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endParaRPr b="0" lang="en-US" sz="2800" spc="-1" strike="noStrike">
              <a:latin typeface="Source Sans Pro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1188720" y="4488840"/>
            <a:ext cx="9509760" cy="237060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pPr algn="ctr"/>
            <a:r>
              <a:rPr b="0" lang="en-US" sz="7200" spc="-1" strike="noStrike">
                <a:solidFill>
                  <a:srgbClr val="00a6a8"/>
                </a:solidFill>
                <a:latin typeface="Source Sans Pro"/>
              </a:rPr>
              <a:t>See you next time!</a:t>
            </a:r>
            <a:endParaRPr b="0" lang="en-US" sz="7200" spc="-1" strike="noStrike">
              <a:latin typeface="Source Sans Pro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1"/>
          <a:stretch/>
        </p:blipFill>
        <p:spPr>
          <a:xfrm>
            <a:off x="3474720" y="441000"/>
            <a:ext cx="4679640" cy="467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>
                <p:childTnLst>
                  <p:par>
                    <p:cTn id="55" fill="freeze">
                      <p:stCondLst>
                        <p:cond delay="indefinite"/>
                      </p:stCondLst>
                      <p:childTnLst>
                        <p:par>
                          <p:cTn id="56" fill="freeze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1000" fill="hold"/>
                                        <p:tgtEl>
                                          <p:spTgt spid="216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1000" fill="hold"/>
                                        <p:tgtEl>
                                          <p:spTgt spid="216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1" dur="1000" fill="hold"/>
                                        <p:tgtEl>
                                          <p:spTgt spid="216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x+(cos(-2*pi*(1-$))*-x-sin(-2*pi*(1-$))*(1-y))*(1-$)" tm="0">
                                          <p:val>
                                            <p:strVal val="0"/>
                                          </p:val>
                                        </p:tav>
                                        <p:tav fmla="x+(cos(-2*pi*(1-$))*-x-sin(-2*pi*(1-$))*(1-y))*(1-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" dur="1000" fill="hold"/>
                                        <p:tgtEl>
                                          <p:spTgt spid="216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+(sin(-2*pi*(1-$))*-x+cos(-2*pi*(1-$))*(1-y))*(1-$)" tm="0">
                                          <p:val>
                                            <p:strVal val="0"/>
                                          </p:val>
                                        </p:tav>
                                        <p:tav fmla="y+(sin(-2*pi*(1-$))*-x+cos(-2*pi*(1-$))*(1-y))*(1-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1463040" y="182880"/>
            <a:ext cx="9235440" cy="1920240"/>
          </a:xfrm>
          <a:prstGeom prst="rect">
            <a:avLst/>
          </a:prstGeom>
          <a:noFill/>
          <a:ln>
            <a:noFill/>
          </a:ln>
        </p:spPr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9600" spc="-1" strike="noStrike">
                <a:solidFill>
                  <a:srgbClr val="00a6a8"/>
                </a:solidFill>
                <a:latin typeface="Source Sans Pro"/>
              </a:rPr>
              <a:t>WELCOME!</a:t>
            </a:r>
            <a:endParaRPr b="0" lang="en-US" sz="9600" spc="-1" strike="noStrike">
              <a:latin typeface="Source Sans Pro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3474720" y="1828800"/>
            <a:ext cx="5212080" cy="5155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Outline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690480" y="210312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Introduction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Rules n’ Such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Current Events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Mini Workshops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5 Stocking Stuffer Apps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Blues Skies: Securing the Cloud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Crypto Convos 4 the Holidays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Thank You/Resources</a:t>
            </a:r>
            <a:endParaRPr b="0" lang="en-US" sz="3200" spc="-1" strike="noStrike">
              <a:latin typeface="Source Sans Pro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Who are we? Who are you?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599040" y="19202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We are the…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The Cypurr Collective: A group of folks that organize cybersecurity workshops and socials, looking to spread knowledge and talk about privacy rights! 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...and you are?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Name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Pronouns (i.e. he/him, she/her, they/them, ze/zer, etc)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In a few words, what brings you here today?</a:t>
            </a:r>
            <a:endParaRPr b="0" lang="en-US" sz="2800" spc="-1" strike="noStrike">
              <a:latin typeface="Source Sans Pro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pPr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Source Sans Pro Light"/>
              </a:rPr>
              <a:t>A few rules for this workshop …</a:t>
            </a:r>
            <a:endParaRPr b="0" lang="en-US" sz="4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599040" y="1737360"/>
            <a:ext cx="10739520" cy="5394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Share the space!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Step Up Step Back: Ask a question, give a comment, leave room for others to speak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Stack!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Raise your hand and we will put you on the speaking queue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Saf(er) Space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We DO NOT tolerate language or behavior purposefully meant to demean or harm folks based on their identities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No one should be forced to discuss their own experience/threat model/situation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What’s said in the room, stays in the room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1" lang="en-US" sz="2800" spc="-1" strike="noStrike">
                <a:latin typeface="Source Sans Pro"/>
              </a:rPr>
              <a:t>Consent</a:t>
            </a:r>
            <a:r>
              <a:rPr b="0" lang="en-US" sz="2800" spc="-1" strike="noStrike">
                <a:latin typeface="Source Sans Pro"/>
              </a:rPr>
              <a:t>: Ask before helping someone out, before taking their device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Photo/Video- No photo/video without asking! 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Bonus Rule: Try not to invalidate experiences!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endParaRPr b="0" lang="en-US" sz="3200" spc="-1" strike="noStrike">
              <a:latin typeface="Source Sans Pro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650880" y="-1463040"/>
            <a:ext cx="1079856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8800" spc="-1" strike="noStrike">
                <a:solidFill>
                  <a:srgbClr val="04617b"/>
                </a:solidFill>
                <a:latin typeface="Source Sans Pro Black"/>
              </a:rPr>
              <a:t>Current Events!</a:t>
            </a:r>
            <a:endParaRPr b="1" lang="en-US" sz="88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8800" spc="-1" strike="noStrike">
              <a:solidFill>
                <a:srgbClr val="04617b"/>
              </a:solidFill>
              <a:latin typeface="Source Sans Pro Black"/>
            </a:endParaRPr>
          </a:p>
        </p:txBody>
      </p:sp>
      <p:pic>
        <p:nvPicPr>
          <p:cNvPr id="182" name="" descr=""/>
          <p:cNvPicPr/>
          <p:nvPr/>
        </p:nvPicPr>
        <p:blipFill>
          <a:blip r:embed="rId1"/>
          <a:stretch/>
        </p:blipFill>
        <p:spPr>
          <a:xfrm>
            <a:off x="2286000" y="2011680"/>
            <a:ext cx="7680960" cy="512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>
                <p:childTnLst>
                  <p:par>
                    <p:cTn id="13" fill="freeze">
                      <p:stCondLst>
                        <p:cond delay="0"/>
                      </p:stCondLst>
                      <p:childTnLst>
                        <p:par>
                          <p:cTn id="14" fill="freeze">
                            <p:stCondLst>
                              <p:cond delay="0"/>
                            </p:stCondLst>
                            <p:childTnLst>
                              <p:par>
                                <p:cTn id="15" nodeType="withEffect" fill="hold" presetClass="entr" presetID="3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2000"/>
                                        <p:tgtEl>
                                          <p:spTgt spid="181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" dur="2000" fill="hold"/>
                                        <p:tgtEl>
                                          <p:spTgt spid="181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72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2000" fill="hold"/>
                                        <p:tgtEl>
                                          <p:spTgt spid="181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2000" fill="hold"/>
                                        <p:tgtEl>
                                          <p:spTgt spid="181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599040" y="-747000"/>
            <a:ext cx="10798560" cy="7948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endParaRPr b="1" lang="en-US" sz="4000" spc="-1" strike="noStrike">
              <a:solidFill>
                <a:srgbClr val="04617b"/>
              </a:solidFill>
              <a:latin typeface="Source Sans Pro Black"/>
            </a:endParaRPr>
          </a:p>
          <a:p>
            <a:pPr algn="ctr"/>
            <a:r>
              <a:rPr b="1" lang="en-US" sz="8000" spc="-1" strike="noStrike">
                <a:solidFill>
                  <a:srgbClr val="04617b"/>
                </a:solidFill>
                <a:latin typeface="Source Sans Pro Black"/>
              </a:rPr>
              <a:t>WHAT’S ON YOUR MIND?</a:t>
            </a:r>
            <a:endParaRPr b="1" lang="en-US" sz="8000" spc="-1" strike="noStrike">
              <a:solidFill>
                <a:srgbClr val="04617b"/>
              </a:solidFill>
              <a:latin typeface="Source Sans Pro Black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3881160" y="406440"/>
            <a:ext cx="4348440" cy="434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548640" y="301320"/>
            <a:ext cx="10798560" cy="4453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Story: </a:t>
            </a:r>
            <a:r>
              <a:rPr b="0" lang="en-US" sz="5400" spc="-1" strike="noStrike">
                <a:solidFill>
                  <a:srgbClr val="04617b"/>
                </a:solidFill>
                <a:latin typeface="Source Sans Pro Light"/>
              </a:rPr>
              <a:t>I Want My NetNeutrality</a:t>
            </a:r>
            <a:r>
              <a:rPr b="0" lang="en-US" sz="7200" spc="-1" strike="noStrike">
                <a:solidFill>
                  <a:srgbClr val="04617b"/>
                </a:solidFill>
                <a:latin typeface="Source Sans Pro Light"/>
              </a:rPr>
              <a:t>!</a:t>
            </a:r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  </a:t>
            </a:r>
            <a:endParaRPr b="0" lang="en-US" sz="8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552960" y="5216400"/>
            <a:ext cx="10789920" cy="1550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FCC Net Neutrality Vote Coming Up This Week</a:t>
            </a:r>
            <a:endParaRPr b="0" lang="en-US" sz="2800" spc="-1" strike="noStrike">
              <a:solidFill>
                <a:srgbClr val="dbf5f9"/>
              </a:solidFill>
              <a:latin typeface="Source Sans Pro"/>
            </a:endParaRPr>
          </a:p>
          <a:p>
            <a:pPr marL="432000" indent="-324000"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December 14th</a:t>
            </a:r>
            <a:endParaRPr b="0" lang="en-US" sz="2800" spc="-1" strike="noStrike">
              <a:solidFill>
                <a:srgbClr val="dbf5f9"/>
              </a:solidFill>
              <a:latin typeface="Source Sans Pro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6400800" y="187560"/>
            <a:ext cx="5208480" cy="3470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The Story?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89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Net Neutrality is under attack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Net Neutrality rules established by the FCC under the Obama administration (alongside years of grassroots activism) keep ISPs from controlling how and what info is delivered to users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With the prediction that FCC members will vote by party lines, analyst say the December 14</a:t>
            </a:r>
            <a:r>
              <a:rPr b="0" lang="en-US" sz="3200" spc="-1" strike="noStrike" baseline="101000">
                <a:latin typeface="Source Sans Pro"/>
              </a:rPr>
              <a:t>th</a:t>
            </a:r>
            <a:r>
              <a:rPr b="0" lang="en-US" sz="3200" spc="-1" strike="noStrike">
                <a:latin typeface="Source Sans Pro"/>
              </a:rPr>
              <a:t> vote will reverse these rules, 3-2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</p:txBody>
      </p:sp>
      <p:sp>
        <p:nvSpPr>
          <p:cNvPr id="190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1"/>
          <a:stretch/>
        </p:blipFill>
        <p:spPr>
          <a:xfrm>
            <a:off x="7132320" y="1737720"/>
            <a:ext cx="3657240" cy="457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1810</TotalTime>
  <Application>LibreOffice/5.4.2.2$MacOSX_X86_64 LibreOffice_project/22b09f6418e8c2d508a9eaf86b2399209b0990f4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2017-11-24T21:56:57Z</dcterms:created>
  <dc:creator/>
  <dc:description/>
  <dc:language>en-US</dc:language>
  <cp:lastModifiedBy/>
  <dcterms:modified xsi:type="dcterms:W3CDTF">2017-12-11T17:05:05Z</dcterms:modified>
  <cp:revision>8</cp:revision>
  <dc:subject/>
  <dc:title/>
</cp:coreProperties>
</file>